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57" r:id="rId5"/>
    <p:sldId id="259" r:id="rId6"/>
    <p:sldId id="272" r:id="rId7"/>
    <p:sldId id="260" r:id="rId8"/>
    <p:sldId id="271" r:id="rId9"/>
    <p:sldId id="269" r:id="rId10"/>
    <p:sldId id="27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10A"/>
    <a:srgbClr val="58267E"/>
    <a:srgbClr val="5C2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EE8D-ADB3-3E53-47A2-72F22152D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8CBAF-D34B-2591-7175-B41A377EB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908A8-95E9-0F9B-0E1A-550702C4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20304-AC78-74FF-E705-426ACEB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0C465-82A1-DFA0-E2AE-A884E7B7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08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F3E3-C383-BD81-687E-2DB0594C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14F5F-C9EA-856B-7CBA-9445A6F8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757E8-C055-9760-3AD8-839CDAD9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2D919-D79F-E38C-6C5D-51D0FCBC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D55D1-D53A-D4F5-9C2D-82106750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69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E88AC-2305-68B1-A54F-56CED9488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5408F-3E01-939A-E74A-DF7DFDA2C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97EB-4ED5-C605-8E86-E90CC349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34DDA-FBB4-1C85-1C2E-7D78E170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48B-15A2-62C4-1CD1-059B9420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43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5082-3CDB-AC5D-E3C4-94AE5F7D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B710-19A5-BA5D-BE70-8A4C8CF24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DE99D-BFCA-C400-D705-AD2BC5CF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72184-0BE3-271D-D120-9FB338EC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E1A7-FD6A-A0CC-0B87-D1869A61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85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715C-2418-F1AD-76ED-B669C83D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6D50F-BD2C-D27B-4721-097742863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7393-0F35-ED0A-C2FC-86B5769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969B9-5412-6671-A3E5-A7FAC914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7AD53-EAA9-1951-D92F-143F55CC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97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03A3-2748-4E3B-85A7-9D88249F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94A3-EDE4-2719-A7FA-899F33200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1A3D6-9187-773E-672F-AC900B589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95535-2428-A231-C5E4-03BC624C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8E672-CB57-4676-C384-860CE382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8345-07DC-243B-8D14-86120F81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22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7FAD-8CF7-6EC8-3CD8-24C6B849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059B3-20FD-4312-5AF9-2C702A6EE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92FBE-92EE-4AD2-58CD-B3BBA3F39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F9228-7B4B-61A6-9CE2-79AC9F396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256B0-AD3B-6461-36FE-FBB924A26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0E921-996A-BFAE-1A3F-1F91EDAA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4DC9B-2EBD-F0CA-9E45-11C996E83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BD836-0690-4947-65E4-8B81C3C9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1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8889-7EE5-B4DA-517C-E9284EB2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A7E28-F0DB-A276-125A-9712732B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D9D1-FBE7-48D0-BA80-0BBBA7FD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E2BAC-A6AD-7E3E-C658-0398951B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74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A13C5-B024-8DE1-9448-B33F970F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75B0F-4047-B6E6-D4E8-EC2ADB3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FCDAA-9E53-A860-C3AD-19BE1755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79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1CB1-6C68-AA9E-6D17-CB81E561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ED7D-DA99-BEDA-57F5-97F792BCF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F1E89-A16E-85F4-7CE0-63487DCE1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B6947-8BC6-67A3-9D1C-9AC7764A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5BE83-248E-D5C2-7670-857D76B1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4D699-6783-BDF9-FD89-135C48BB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98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4580-B47A-E9A1-D35C-65AA6606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F3B0B-3028-6962-F95C-A33625FF1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8E54-A4C3-D207-ADDD-68CFE0CBF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009C-BD39-2761-77B7-4E70AED2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3DAB8-363A-940B-18CD-246D69CD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9B1C4-DC30-4F4F-A6E8-AA0D1764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35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68B8A-13E5-F6D3-D2C9-1FF526FD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AC9E6-FA11-801A-9752-A57306389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3230-D476-9E6F-EDBD-5DD7627B5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F456-25FA-47B2-BBCD-9CC275A129AB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3ED7-E4C3-46BD-3042-99A2109DF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9B7C4-03F4-6EB3-50F8-8C9324A18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16" y="4457249"/>
            <a:ext cx="167945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MySQL? | OVHcloud India">
            <a:extLst>
              <a:ext uri="{FF2B5EF4-FFF2-40B4-BE49-F238E27FC236}">
                <a16:creationId xmlns:a16="http://schemas.microsoft.com/office/drawing/2014/main" id="{23A3821B-78C7-CC4B-DE69-A0C38EECA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92" y="823744"/>
            <a:ext cx="10359958" cy="282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25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327804" y="1404834"/>
            <a:ext cx="115939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b="1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4.Percentage of Sales by Pizza Size:</a:t>
            </a:r>
          </a:p>
          <a:p>
            <a:r>
              <a:rPr lang="en-US" dirty="0">
                <a:solidFill>
                  <a:schemeClr val="tx1"/>
                </a:solidFill>
              </a:rPr>
              <a:t>Generate a pie chart that represents the percentage of sales attributed to different pizza sizes. This chart will help us understand customer preferences for pizza sizes and their impact on sales.</a:t>
            </a:r>
          </a:p>
          <a:p>
            <a:r>
              <a:rPr lang="en-US" dirty="0">
                <a:solidFill>
                  <a:schemeClr val="accent1"/>
                </a:solidFill>
              </a:rPr>
              <a:t>5.Total Pizzas Sold by Pizza Category:</a:t>
            </a:r>
          </a:p>
          <a:p>
            <a:r>
              <a:rPr lang="en-US" dirty="0">
                <a:solidFill>
                  <a:schemeClr val="tx1"/>
                </a:solidFill>
              </a:rPr>
              <a:t>Create a funnel chart that presents the total number of pizzas sold for each pizza category. This chart will allow us to compare the sales performance of different pizza categories.</a:t>
            </a:r>
          </a:p>
          <a:p>
            <a:r>
              <a:rPr lang="en-US" dirty="0">
                <a:solidFill>
                  <a:schemeClr val="accent1"/>
                </a:solidFill>
              </a:rPr>
              <a:t>6.Top 5 Best Sellers by Revenue, Total Quantity and Total Orders</a:t>
            </a:r>
          </a:p>
          <a:p>
            <a:r>
              <a:rPr lang="en-US" dirty="0">
                <a:solidFill>
                  <a:schemeClr val="tx1"/>
                </a:solidFill>
              </a:rPr>
              <a:t>Create a bar chart highlighting the top 5 best-selling pizzas based on the Revenue, Total Quantity, Total Orders. This chart will help us identify the most popular pizza options.</a:t>
            </a:r>
          </a:p>
          <a:p>
            <a:r>
              <a:rPr lang="en-US" dirty="0">
                <a:solidFill>
                  <a:schemeClr val="accent1"/>
                </a:solidFill>
              </a:rPr>
              <a:t>7. Bottom 5 Best Sellers by Revenue, Total Quantity and Total Orders</a:t>
            </a:r>
          </a:p>
          <a:p>
            <a:r>
              <a:rPr lang="en-US" dirty="0">
                <a:solidFill>
                  <a:schemeClr val="tx1"/>
                </a:solidFill>
              </a:rPr>
              <a:t>Create a bar chart showcasing the bottom 5 worst-selling pizzas based on the Revenue, Total Quantity, Total Orders. This chart will enable us to identify underperforming or less popular pizza options.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874801"/>
            <a:ext cx="864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Century Gothic" panose="020B0502020202020204" pitchFamily="34" charset="0"/>
              </a:rPr>
              <a:t>CHARTS REQUIREMENT</a:t>
            </a:r>
          </a:p>
        </p:txBody>
      </p:sp>
    </p:spTree>
    <p:extLst>
      <p:ext uri="{BB962C8B-B14F-4D97-AF65-F5344CB8AC3E}">
        <p14:creationId xmlns:p14="http://schemas.microsoft.com/office/powerpoint/2010/main" val="404012460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843370" y="522498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>
                <a:solidFill>
                  <a:srgbClr val="FFFF00"/>
                </a:solidFill>
                <a:highlight>
                  <a:srgbClr val="FF0000"/>
                </a:highlight>
              </a:rPr>
              <a:t>SOFTWARE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2224698" y="2047871"/>
            <a:ext cx="86487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MS OFFICE/ EXCEL: </a:t>
            </a:r>
            <a:r>
              <a:rPr lang="en-IN" sz="2500" b="1" dirty="0">
                <a:latin typeface="Century Gothic" panose="020B0502020202020204" pitchFamily="34" charset="0"/>
              </a:rPr>
              <a:t>VERSION 2021</a:t>
            </a:r>
          </a:p>
          <a:p>
            <a:endParaRPr lang="en-IN" sz="25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r>
              <a:rPr lang="en-IN" sz="25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My SQL SERVER: </a:t>
            </a:r>
            <a:r>
              <a:rPr lang="en-IN" sz="2500" b="1" dirty="0">
                <a:latin typeface="Century Gothic" panose="020B0502020202020204" pitchFamily="34" charset="0"/>
              </a:rPr>
              <a:t>8.0</a:t>
            </a:r>
          </a:p>
          <a:p>
            <a:endParaRPr lang="en-IN" sz="2500" b="1" dirty="0">
              <a:latin typeface="Century Gothic" panose="020B0502020202020204" pitchFamily="34" charset="0"/>
            </a:endParaRPr>
          </a:p>
          <a:p>
            <a:r>
              <a:rPr lang="en-IN" sz="25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TABLEAU: </a:t>
            </a:r>
            <a:r>
              <a:rPr lang="en-IN" sz="2500" b="1" dirty="0">
                <a:latin typeface="Century Gothic" panose="020B0502020202020204" pitchFamily="34" charset="0"/>
              </a:rPr>
              <a:t>2025.1</a:t>
            </a:r>
          </a:p>
        </p:txBody>
      </p:sp>
    </p:spTree>
    <p:extLst>
      <p:ext uri="{BB962C8B-B14F-4D97-AF65-F5344CB8AC3E}">
        <p14:creationId xmlns:p14="http://schemas.microsoft.com/office/powerpoint/2010/main" val="207558192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569342" y="1310135"/>
            <a:ext cx="2104846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/>
              <a:t>CREATING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2674189" y="1310135"/>
            <a:ext cx="17295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/>
              <a:t>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Lato Black" panose="020F0A02020204030203" pitchFamily="34" charset="0"/>
              </a:rPr>
              <a:t>MY SQL SERVER</a:t>
            </a:r>
          </a:p>
        </p:txBody>
      </p:sp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ocument PNGs for Free Download">
            <a:extLst>
              <a:ext uri="{FF2B5EF4-FFF2-40B4-BE49-F238E27FC236}">
                <a16:creationId xmlns:a16="http://schemas.microsoft.com/office/drawing/2014/main" id="{B56B7F7E-F397-E07E-8304-6F74647E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88" y="2851030"/>
            <a:ext cx="3159830" cy="254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70D19B-44BE-6585-3855-4E9EEF119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64" y="1495519"/>
            <a:ext cx="5137155" cy="50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1863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436352" y="1232497"/>
            <a:ext cx="3471414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CONNECTING 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3914583" y="1235891"/>
            <a:ext cx="3204184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MYSQL SERVER</a:t>
            </a:r>
          </a:p>
        </p:txBody>
      </p:sp>
      <p:pic>
        <p:nvPicPr>
          <p:cNvPr id="8196" name="Picture 4" descr="Plugs connection outline symbol in a circle - Free interface icons">
            <a:extLst>
              <a:ext uri="{FF2B5EF4-FFF2-40B4-BE49-F238E27FC236}">
                <a16:creationId xmlns:a16="http://schemas.microsoft.com/office/drawing/2014/main" id="{1D209F85-7A10-29AB-7BB1-DA8CAEE71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7"/>
          <a:stretch/>
        </p:blipFill>
        <p:spPr bwMode="auto">
          <a:xfrm>
            <a:off x="6768563" y="2330195"/>
            <a:ext cx="1631368" cy="35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lugs connection outline symbol in a circle - Free interface icons">
            <a:extLst>
              <a:ext uri="{FF2B5EF4-FFF2-40B4-BE49-F238E27FC236}">
                <a16:creationId xmlns:a16="http://schemas.microsoft.com/office/drawing/2014/main" id="{E5DCB5D0-FEEB-FC1C-9B8D-8C05E8A7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/>
          <a:stretch/>
        </p:blipFill>
        <p:spPr bwMode="auto">
          <a:xfrm>
            <a:off x="7735991" y="2339725"/>
            <a:ext cx="1327880" cy="35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ableau Logo PNG Vectors Free Download">
            <a:extLst>
              <a:ext uri="{FF2B5EF4-FFF2-40B4-BE49-F238E27FC236}">
                <a16:creationId xmlns:a16="http://schemas.microsoft.com/office/drawing/2014/main" id="{F43E17C9-7F6B-FCE5-1DB8-717219047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466" y="2864153"/>
            <a:ext cx="2475543" cy="24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C2AAD6-8706-59FB-A17A-73657575A30A}"/>
              </a:ext>
            </a:extLst>
          </p:cNvPr>
          <p:cNvGrpSpPr/>
          <p:nvPr/>
        </p:nvGrpSpPr>
        <p:grpSpPr>
          <a:xfrm>
            <a:off x="836762" y="182841"/>
            <a:ext cx="4679913" cy="830997"/>
            <a:chOff x="836762" y="182841"/>
            <a:chExt cx="4679913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8FB79F-019A-F7AB-44ED-2F9C91BBFF09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9" name="Picture 2" descr="Tableau Logo PNG Vectors Free Download">
              <a:extLst>
                <a:ext uri="{FF2B5EF4-FFF2-40B4-BE49-F238E27FC236}">
                  <a16:creationId xmlns:a16="http://schemas.microsoft.com/office/drawing/2014/main" id="{CF7F0094-1287-9AE0-DDC5-01D66412D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Unable to connect Tableau Desktop to MySQL">
            <a:extLst>
              <a:ext uri="{FF2B5EF4-FFF2-40B4-BE49-F238E27FC236}">
                <a16:creationId xmlns:a16="http://schemas.microsoft.com/office/drawing/2014/main" id="{07B509A6-0805-C827-A639-0708321F9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2" y="2339725"/>
            <a:ext cx="5732584" cy="374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8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A269A-AC81-59DF-40B0-2F115531D3D7}"/>
              </a:ext>
            </a:extLst>
          </p:cNvPr>
          <p:cNvSpPr txBox="1"/>
          <p:nvPr/>
        </p:nvSpPr>
        <p:spPr>
          <a:xfrm>
            <a:off x="436354" y="1292879"/>
            <a:ext cx="12937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1730127" y="1292879"/>
            <a:ext cx="264957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PROCESSING</a:t>
            </a:r>
          </a:p>
        </p:txBody>
      </p:sp>
      <p:pic>
        <p:nvPicPr>
          <p:cNvPr id="2050" name="Picture 2" descr="Data processing - Free computer icons">
            <a:extLst>
              <a:ext uri="{FF2B5EF4-FFF2-40B4-BE49-F238E27FC236}">
                <a16:creationId xmlns:a16="http://schemas.microsoft.com/office/drawing/2014/main" id="{053B20BA-D506-5948-750B-40625791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7" y="2534582"/>
            <a:ext cx="3313981" cy="33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A959FB-25BE-D975-642C-9FDA16427034}"/>
              </a:ext>
            </a:extLst>
          </p:cNvPr>
          <p:cNvGrpSpPr/>
          <p:nvPr/>
        </p:nvGrpSpPr>
        <p:grpSpPr>
          <a:xfrm>
            <a:off x="417547" y="164196"/>
            <a:ext cx="4679913" cy="830997"/>
            <a:chOff x="836762" y="182841"/>
            <a:chExt cx="4679913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2C7D6F-F90B-3FA7-13E3-8B858A7C261C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2" name="Picture 2" descr="Tableau Logo PNG Vectors Free Download">
              <a:extLst>
                <a:ext uri="{FF2B5EF4-FFF2-40B4-BE49-F238E27FC236}">
                  <a16:creationId xmlns:a16="http://schemas.microsoft.com/office/drawing/2014/main" id="{13A2CB41-032B-8C35-470D-05F2F21CA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C049D5-9979-19D7-6954-05A7C9CC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330" y="1930879"/>
            <a:ext cx="4231028" cy="34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588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A269A-AC81-59DF-40B0-2F115531D3D7}"/>
              </a:ext>
            </a:extLst>
          </p:cNvPr>
          <p:cNvSpPr txBox="1"/>
          <p:nvPr/>
        </p:nvSpPr>
        <p:spPr>
          <a:xfrm>
            <a:off x="436354" y="1370517"/>
            <a:ext cx="12937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1730127" y="1370517"/>
            <a:ext cx="3109292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VISUALIZATION</a:t>
            </a:r>
          </a:p>
        </p:txBody>
      </p:sp>
      <p:pic>
        <p:nvPicPr>
          <p:cNvPr id="4098" name="Picture 2" descr="Data visualization - Free marketing icons">
            <a:extLst>
              <a:ext uri="{FF2B5EF4-FFF2-40B4-BE49-F238E27FC236}">
                <a16:creationId xmlns:a16="http://schemas.microsoft.com/office/drawing/2014/main" id="{477B733A-1A0F-D22C-F2C9-CFD08F25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2" y="2584873"/>
            <a:ext cx="3891951" cy="38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D569F1-885C-C67D-8B7F-F1708F35FFD0}"/>
              </a:ext>
            </a:extLst>
          </p:cNvPr>
          <p:cNvGrpSpPr/>
          <p:nvPr/>
        </p:nvGrpSpPr>
        <p:grpSpPr>
          <a:xfrm>
            <a:off x="436354" y="255507"/>
            <a:ext cx="4679913" cy="830997"/>
            <a:chOff x="836762" y="182841"/>
            <a:chExt cx="4679913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817A0-A700-2F3A-31D4-BD7B04DCB25D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0" name="Picture 2" descr="Tableau Logo PNG Vectors Free Download">
              <a:extLst>
                <a:ext uri="{FF2B5EF4-FFF2-40B4-BE49-F238E27FC236}">
                  <a16:creationId xmlns:a16="http://schemas.microsoft.com/office/drawing/2014/main" id="{D500BB91-A3E0-C8A2-E078-08C469C91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2A525E2-9CD6-93D5-2600-61F736E8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06" y="2238076"/>
            <a:ext cx="6857999" cy="37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2485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5501425" y="243069"/>
            <a:ext cx="4459857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REPORT/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A25B2-C3DE-C555-26AE-B05597FA7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234" y="-291506"/>
            <a:ext cx="1518771" cy="15187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E6987DD-9C4E-E6E0-8A9F-A9B03C0991A9}"/>
              </a:ext>
            </a:extLst>
          </p:cNvPr>
          <p:cNvGrpSpPr/>
          <p:nvPr/>
        </p:nvGrpSpPr>
        <p:grpSpPr>
          <a:xfrm>
            <a:off x="410756" y="119957"/>
            <a:ext cx="4679913" cy="830997"/>
            <a:chOff x="836762" y="182841"/>
            <a:chExt cx="4679913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4711F-50FE-DADF-1527-EC421B7BEC4C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2" name="Picture 2" descr="Tableau Logo PNG Vectors Free Download">
              <a:extLst>
                <a:ext uri="{FF2B5EF4-FFF2-40B4-BE49-F238E27FC236}">
                  <a16:creationId xmlns:a16="http://schemas.microsoft.com/office/drawing/2014/main" id="{493D2CFA-1B76-3053-FC82-F575F46E8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AC769-72B7-7692-5266-BE47316D6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7" y="944479"/>
            <a:ext cx="10291314" cy="5788863"/>
          </a:xfrm>
          <a:prstGeom prst="rect">
            <a:avLst/>
          </a:prstGeom>
        </p:spPr>
      </p:pic>
      <p:pic>
        <p:nvPicPr>
          <p:cNvPr id="2" name="slide2" descr="Home">
            <a:extLst>
              <a:ext uri="{FF2B5EF4-FFF2-40B4-BE49-F238E27FC236}">
                <a16:creationId xmlns:a16="http://schemas.microsoft.com/office/drawing/2014/main" id="{E50F18E4-FD0C-1544-C217-152598132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6042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5501425" y="243069"/>
            <a:ext cx="4459857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REPORT/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A25B2-C3DE-C555-26AE-B05597FA7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234" y="-291506"/>
            <a:ext cx="1518771" cy="15187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21EE6E-A6DB-7ED9-19BB-C4AEBB6931DA}"/>
              </a:ext>
            </a:extLst>
          </p:cNvPr>
          <p:cNvGrpSpPr/>
          <p:nvPr/>
        </p:nvGrpSpPr>
        <p:grpSpPr>
          <a:xfrm>
            <a:off x="410756" y="119957"/>
            <a:ext cx="4679913" cy="830997"/>
            <a:chOff x="836762" y="182841"/>
            <a:chExt cx="4679913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6770EF-8E2A-B354-6699-B01E47700581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1" name="Picture 2" descr="Tableau Logo PNG Vectors Free Download">
              <a:extLst>
                <a:ext uri="{FF2B5EF4-FFF2-40B4-BE49-F238E27FC236}">
                  <a16:creationId xmlns:a16="http://schemas.microsoft.com/office/drawing/2014/main" id="{AE7A65C3-7578-A3FD-E3CF-577D9CF9A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C179A-303E-646A-420B-7911E1596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23" y="946096"/>
            <a:ext cx="10285562" cy="5785628"/>
          </a:xfrm>
          <a:prstGeom prst="rect">
            <a:avLst/>
          </a:prstGeom>
        </p:spPr>
      </p:pic>
      <p:pic>
        <p:nvPicPr>
          <p:cNvPr id="2" name="slide2" descr="Best And Worst Sellers">
            <a:extLst>
              <a:ext uri="{FF2B5EF4-FFF2-40B4-BE49-F238E27FC236}">
                <a16:creationId xmlns:a16="http://schemas.microsoft.com/office/drawing/2014/main" id="{6A16AB7B-6A20-D4AD-64AC-C4BC6166C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0668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Lato Black" panose="020F0A02020204030203" pitchFamily="34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327804" y="1673525"/>
            <a:ext cx="1024818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Century Gothic" panose="020B0502020202020204" pitchFamily="34" charset="0"/>
              </a:rPr>
              <a:t>We need to analyze key indicators for our pizza sales data to gain insights into our business performance. Specifically, we want to calculate the following metrics:</a:t>
            </a:r>
          </a:p>
          <a:p>
            <a:pPr algn="l">
              <a:lnSpc>
                <a:spcPct val="150000"/>
              </a:lnSpc>
            </a:pPr>
            <a:endParaRPr lang="en-US" b="1" i="0" dirty="0">
              <a:effectLst/>
              <a:latin typeface="Century Gothic" panose="020B0502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Total Revenue: </a:t>
            </a:r>
            <a:r>
              <a:rPr lang="en-US" b="1" i="0" dirty="0">
                <a:effectLst/>
                <a:latin typeface="Century Gothic" panose="020B0502020202020204" pitchFamily="34" charset="0"/>
              </a:rPr>
              <a:t>The sum of the total price of all pizza orders.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Average Order Value: </a:t>
            </a:r>
            <a:r>
              <a:rPr lang="en-US" b="1" i="0" dirty="0">
                <a:effectLst/>
                <a:latin typeface="Century Gothic" panose="020B0502020202020204" pitchFamily="34" charset="0"/>
              </a:rPr>
              <a:t>The average amount spent per order, calculated by dividing the total revenue by the total number of orders.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Total Pizzas Sold: </a:t>
            </a:r>
            <a:r>
              <a:rPr lang="en-US" b="1" i="0" dirty="0">
                <a:effectLst/>
                <a:latin typeface="Century Gothic" panose="020B0502020202020204" pitchFamily="34" charset="0"/>
              </a:rPr>
              <a:t>The sum of the quantities of all pizzas sold.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Total Orders: </a:t>
            </a:r>
            <a:r>
              <a:rPr lang="en-US" b="1" i="0" dirty="0">
                <a:effectLst/>
                <a:latin typeface="Century Gothic" panose="020B0502020202020204" pitchFamily="34" charset="0"/>
              </a:rPr>
              <a:t>The total number of orders placed.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Average Pizzas Per Order: </a:t>
            </a:r>
            <a:r>
              <a:rPr lang="en-US" b="1" i="0" dirty="0">
                <a:effectLst/>
                <a:latin typeface="Century Gothic" panose="020B0502020202020204" pitchFamily="34" charset="0"/>
              </a:rPr>
              <a:t>The average number of pizzas sold per order, calculated by dividing the total number of pizzas sold by the total number of orders.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1065010"/>
            <a:ext cx="864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KPI’s REQUIREMENT</a:t>
            </a:r>
          </a:p>
        </p:txBody>
      </p:sp>
    </p:spTree>
    <p:extLst>
      <p:ext uri="{BB962C8B-B14F-4D97-AF65-F5344CB8AC3E}">
        <p14:creationId xmlns:p14="http://schemas.microsoft.com/office/powerpoint/2010/main" val="245067204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327804" y="1404834"/>
            <a:ext cx="1159390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Century Gothic" panose="020B0502020202020204" pitchFamily="34" charset="0"/>
              </a:rPr>
              <a:t>We would like to visualize various aspects of our pizza sales data to gain insights and understand key trends. We have identified the following requirements for creating charts: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accent1"/>
                </a:solidFill>
                <a:effectLst/>
                <a:latin typeface="Century Gothic" panose="020B0502020202020204" pitchFamily="34" charset="0"/>
              </a:rPr>
              <a:t>Hourly Trend for Total Pizzas Sold: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Century Gothic" panose="020B0502020202020204" pitchFamily="34" charset="0"/>
              </a:rPr>
              <a:t>Create a stacked bar chart that displays the hourly trend of total orders over a specific time period. This chart will help us identify any patterns or fluctuations in order volumes on a hourly basis.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entury Gothic" panose="020B0502020202020204" pitchFamily="34" charset="0"/>
              </a:rPr>
              <a:t>2.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Weekly Trend for Total Orders: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Century Gothic" panose="020B0502020202020204" pitchFamily="34" charset="0"/>
              </a:rPr>
              <a:t>Create a line chart that illustrates the weekly trend of total orders throughout the year. This chart will allow us to identify peak weeks or periods of high order activity.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Century Gothic" panose="020B0502020202020204" pitchFamily="34" charset="0"/>
              </a:rPr>
              <a:t>3.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Percentage of Sales by Pizza Category: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Century Gothic" panose="020B0502020202020204" pitchFamily="34" charset="0"/>
              </a:rPr>
              <a:t>Create a pie chart that shows the distribution of sales across different pizza categories. This chart will provide insights into the popularity of various pizza categories and their contribution to overall sales.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874801"/>
            <a:ext cx="864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Century Gothic" panose="020B0502020202020204" pitchFamily="34" charset="0"/>
              </a:rPr>
              <a:t>CHARTS REQUIREMENT</a:t>
            </a:r>
          </a:p>
        </p:txBody>
      </p:sp>
    </p:spTree>
    <p:extLst>
      <p:ext uri="{BB962C8B-B14F-4D97-AF65-F5344CB8AC3E}">
        <p14:creationId xmlns:p14="http://schemas.microsoft.com/office/powerpoint/2010/main" val="407860605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510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Lato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Basani somesh</cp:lastModifiedBy>
  <cp:revision>54</cp:revision>
  <dcterms:created xsi:type="dcterms:W3CDTF">2023-06-12T11:11:52Z</dcterms:created>
  <dcterms:modified xsi:type="dcterms:W3CDTF">2025-05-06T08:40:44Z</dcterms:modified>
</cp:coreProperties>
</file>